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26"/>
  </p:notesMasterIdLst>
  <p:sldIdLst>
    <p:sldId id="256" r:id="rId2"/>
    <p:sldId id="257" r:id="rId3"/>
    <p:sldId id="258" r:id="rId4"/>
    <p:sldId id="262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8" r:id="rId14"/>
    <p:sldId id="279" r:id="rId15"/>
    <p:sldId id="280" r:id="rId16"/>
    <p:sldId id="281" r:id="rId17"/>
    <p:sldId id="272" r:id="rId18"/>
    <p:sldId id="273" r:id="rId19"/>
    <p:sldId id="274" r:id="rId20"/>
    <p:sldId id="275" r:id="rId21"/>
    <p:sldId id="261" r:id="rId22"/>
    <p:sldId id="276" r:id="rId23"/>
    <p:sldId id="260" r:id="rId24"/>
    <p:sldId id="277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517" autoAdjust="0"/>
    <p:restoredTop sz="95928" autoAdjust="0"/>
  </p:normalViewPr>
  <p:slideViewPr>
    <p:cSldViewPr snapToGrid="0">
      <p:cViewPr varScale="1">
        <p:scale>
          <a:sx n="88" d="100"/>
          <a:sy n="88" d="100"/>
        </p:scale>
        <p:origin x="200" y="65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3192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04E96D-7014-4407-A792-47C2F9E0C1F0}" type="datetimeFigureOut">
              <a:rPr lang="en-US" smtClean="0"/>
              <a:t>10/19/16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CD0748-884A-4DCF-865E-965EEC326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2025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CD0748-884A-4DCF-865E-965EEC32699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3641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F35DF-EB6C-4C7B-99FD-B30FE85E652A}" type="datetimeFigureOut">
              <a:rPr lang="en-US" smtClean="0"/>
              <a:t>10/19/16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DC3B5-4149-4CBC-9345-777E0CA2BB42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264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F35DF-EB6C-4C7B-99FD-B30FE85E652A}" type="datetimeFigureOut">
              <a:rPr lang="en-US" smtClean="0"/>
              <a:t>10/19/16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DC3B5-4149-4CBC-9345-777E0CA2B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093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F35DF-EB6C-4C7B-99FD-B30FE85E652A}" type="datetimeFigureOut">
              <a:rPr lang="en-US" smtClean="0"/>
              <a:t>10/19/16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DC3B5-4149-4CBC-9345-777E0CA2B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01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F35DF-EB6C-4C7B-99FD-B30FE85E652A}" type="datetimeFigureOut">
              <a:rPr lang="en-US" smtClean="0"/>
              <a:t>10/19/16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DC3B5-4149-4CBC-9345-777E0CA2B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885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F35DF-EB6C-4C7B-99FD-B30FE85E652A}" type="datetimeFigureOut">
              <a:rPr lang="en-US" smtClean="0"/>
              <a:t>10/19/16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DC3B5-4149-4CBC-9345-777E0CA2BB42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95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F35DF-EB6C-4C7B-99FD-B30FE85E652A}" type="datetimeFigureOut">
              <a:rPr lang="en-US" smtClean="0"/>
              <a:t>10/19/16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DC3B5-4149-4CBC-9345-777E0CA2B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73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F35DF-EB6C-4C7B-99FD-B30FE85E652A}" type="datetimeFigureOut">
              <a:rPr lang="en-US" smtClean="0"/>
              <a:t>10/19/16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DC3B5-4149-4CBC-9345-777E0CA2B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399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F35DF-EB6C-4C7B-99FD-B30FE85E652A}" type="datetimeFigureOut">
              <a:rPr lang="en-US" smtClean="0"/>
              <a:t>10/19/16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DC3B5-4149-4CBC-9345-777E0CA2B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374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F35DF-EB6C-4C7B-99FD-B30FE85E652A}" type="datetimeFigureOut">
              <a:rPr lang="en-US" smtClean="0"/>
              <a:t>10/19/16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DC3B5-4149-4CBC-9345-777E0CA2B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516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831F35DF-EB6C-4C7B-99FD-B30FE85E652A}" type="datetimeFigureOut">
              <a:rPr lang="en-US" smtClean="0"/>
              <a:t>10/19/16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DADC3B5-4149-4CBC-9345-777E0CA2B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243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F35DF-EB6C-4C7B-99FD-B30FE85E652A}" type="datetimeFigureOut">
              <a:rPr lang="en-US" smtClean="0"/>
              <a:t>10/19/16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DC3B5-4149-4CBC-9345-777E0CA2B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663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31F35DF-EB6C-4C7B-99FD-B30FE85E652A}" type="datetimeFigureOut">
              <a:rPr lang="en-US" smtClean="0"/>
              <a:t>10/19/16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DADC3B5-4149-4CBC-9345-777E0CA2BB42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6642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QQBO0ZIwfRE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epspacesparkle.com/2012/09/26/paul-klee-art-lesson/" TargetMode="External"/><Relationship Id="rId4" Type="http://schemas.openxmlformats.org/officeDocument/2006/relationships/hyperlink" Target="http://literacyminute.blogspot.com.au/2011/09/paper-plate-continents.html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theartofteachingut.blogspot.com/2012/03/seasons-tree.html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nLfEW3SwpdI" TargetMode="External"/><Relationship Id="rId3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4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_sQWUO2jT2o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1" Type="http://schemas.openxmlformats.org/officeDocument/2006/relationships/slideLayout" Target="../slideLayouts/slideLayout4.xml"/><Relationship Id="rId2" Type="http://schemas.openxmlformats.org/officeDocument/2006/relationships/hyperlink" Target="https://www.youtube.com/watch?v=wBXVeLNc2dc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1" Type="http://schemas.openxmlformats.org/officeDocument/2006/relationships/slideLayout" Target="../slideLayouts/slideLayout4.xml"/><Relationship Id="rId2" Type="http://schemas.openxmlformats.org/officeDocument/2006/relationships/hyperlink" Target="https://www.youtube.com/watch?v=eNDCAtm06JU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vimeo.com/ondemand/montessoriprinciples" TargetMode="External"/><Relationship Id="rId3" Type="http://schemas.openxmlformats.org/officeDocument/2006/relationships/hyperlink" Target="https://vimeo.com/ondemand/montessoriprinciples/178656618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Relationship Id="rId3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hyperlink" Target="https://www.youtube.com/watch?v=5coj1dsJ-l8" TargetMode="External"/><Relationship Id="rId12" Type="http://schemas.openxmlformats.org/officeDocument/2006/relationships/hyperlink" Target="https://www.youtube.com/watch?v=8dPg7ITXj6k" TargetMode="External"/><Relationship Id="rId13" Type="http://schemas.openxmlformats.org/officeDocument/2006/relationships/hyperlink" Target="https://www.youtube.com/watch?v=5NkxScuw-Hg" TargetMode="External"/><Relationship Id="rId14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www.youtube.com/watch?v=oF9PWvY9uJU" TargetMode="External"/><Relationship Id="rId4" Type="http://schemas.openxmlformats.org/officeDocument/2006/relationships/hyperlink" Target="https://www.youtube.com/watch?v=JqlmE9LRRA0" TargetMode="External"/><Relationship Id="rId5" Type="http://schemas.openxmlformats.org/officeDocument/2006/relationships/hyperlink" Target="https://www.youtube.com/watch?v=_JcXQXYXFdA" TargetMode="External"/><Relationship Id="rId6" Type="http://schemas.openxmlformats.org/officeDocument/2006/relationships/hyperlink" Target="https://www.youtube.com/watch?v=0qOUvVx3J1k" TargetMode="External"/><Relationship Id="rId7" Type="http://schemas.openxmlformats.org/officeDocument/2006/relationships/hyperlink" Target="https://www.youtube.com/watch?v=GlKndy2YM3w" TargetMode="External"/><Relationship Id="rId8" Type="http://schemas.openxmlformats.org/officeDocument/2006/relationships/hyperlink" Target="https://www.youtube.com/watch?v=A82JG_Nmm0o" TargetMode="External"/><Relationship Id="rId9" Type="http://schemas.openxmlformats.org/officeDocument/2006/relationships/hyperlink" Target="https://www.youtube.com/watch?v=H0rU11Ghqss" TargetMode="External"/><Relationship Id="rId10" Type="http://schemas.openxmlformats.org/officeDocument/2006/relationships/hyperlink" Target="https://www.youtube.com/watch?v=nDzGH-fw73A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hyperlink" Target="https://www.youtube.com/watch?v=CBZKSoTDb9Q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mQS0v2rr9U" TargetMode="External"/><Relationship Id="rId4" Type="http://schemas.openxmlformats.org/officeDocument/2006/relationships/hyperlink" Target="https://www.youtube.com/watch?v=016ypUsOYhk" TargetMode="External"/><Relationship Id="rId5" Type="http://schemas.openxmlformats.org/officeDocument/2006/relationships/image" Target="../media/image6.jpeg"/><Relationship Id="rId6" Type="http://schemas.openxmlformats.org/officeDocument/2006/relationships/image" Target="../media/image7.jpeg"/><Relationship Id="rId7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2" Type="http://schemas.openxmlformats.org/officeDocument/2006/relationships/hyperlink" Target="https://www.youtube.com/watch?v=qvFuUwvFf9Y" TargetMode="External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hyperlink" Target="https://www.youtube.com/watch?v=yr9KZAtqNIE" TargetMode="External"/><Relationship Id="rId12" Type="http://schemas.openxmlformats.org/officeDocument/2006/relationships/hyperlink" Target="https://www.youtube.com/watch?v=Au3OF5NMYC0" TargetMode="External"/><Relationship Id="rId13" Type="http://schemas.openxmlformats.org/officeDocument/2006/relationships/image" Target="../media/image9.png"/><Relationship Id="rId14" Type="http://schemas.openxmlformats.org/officeDocument/2006/relationships/image" Target="../media/image10.jpg"/><Relationship Id="rId15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2" Type="http://schemas.openxmlformats.org/officeDocument/2006/relationships/hyperlink" Target="https://www.youtube.com/watch?v=EH2nZmX0ntc" TargetMode="External"/><Relationship Id="rId3" Type="http://schemas.openxmlformats.org/officeDocument/2006/relationships/hyperlink" Target="https://www.youtube.com/watch?v=9Rq3GYR63js" TargetMode="External"/><Relationship Id="rId4" Type="http://schemas.openxmlformats.org/officeDocument/2006/relationships/hyperlink" Target="https://www.youtube.com/watch?v=voqNMsIIFK0" TargetMode="External"/><Relationship Id="rId5" Type="http://schemas.openxmlformats.org/officeDocument/2006/relationships/hyperlink" Target="https://www.youtube.com/watch?v=BV8o63RGLII" TargetMode="External"/><Relationship Id="rId6" Type="http://schemas.openxmlformats.org/officeDocument/2006/relationships/hyperlink" Target="https://www.youtube.com/watch?v=UZttN8aGNjM" TargetMode="External"/><Relationship Id="rId7" Type="http://schemas.openxmlformats.org/officeDocument/2006/relationships/hyperlink" Target="https://www.youtube.com/watch?v=DshFPTdCJc0" TargetMode="External"/><Relationship Id="rId8" Type="http://schemas.openxmlformats.org/officeDocument/2006/relationships/hyperlink" Target="https://www.youtube.com/watch?v=PbGgOwATcAY" TargetMode="External"/><Relationship Id="rId9" Type="http://schemas.openxmlformats.org/officeDocument/2006/relationships/hyperlink" Target="https://www.youtube.com/watch?v=chzPLwnHCOs" TargetMode="External"/><Relationship Id="rId10" Type="http://schemas.openxmlformats.org/officeDocument/2006/relationships/hyperlink" Target="https://www.youtube.com/watch?v=YYNkRr_wBx8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OR0kQyqEVY" TargetMode="External"/><Relationship Id="rId4" Type="http://schemas.openxmlformats.org/officeDocument/2006/relationships/image" Target="../media/image12.png"/><Relationship Id="rId5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2" Type="http://schemas.openxmlformats.org/officeDocument/2006/relationships/hyperlink" Target="https://www.youtube.com/watch?v=oQCPSj-ximE" TargetMode="External"/></Relationships>
</file>

<file path=ppt/slides/_rels/slide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8.png"/><Relationship Id="rId1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2" Type="http://schemas.openxmlformats.org/officeDocument/2006/relationships/hyperlink" Target="https://www.youtube.com/watch?v=hgMvq40fw9s" TargetMode="External"/><Relationship Id="rId3" Type="http://schemas.openxmlformats.org/officeDocument/2006/relationships/hyperlink" Target="https://www.youtube.com/watch?v=CrTELnDPCgk" TargetMode="External"/><Relationship Id="rId4" Type="http://schemas.openxmlformats.org/officeDocument/2006/relationships/hyperlink" Target="https://www.youtube.com/watch?v=-er-JyFtv3o" TargetMode="External"/><Relationship Id="rId5" Type="http://schemas.openxmlformats.org/officeDocument/2006/relationships/hyperlink" Target="https://www.youtube.com/watch?v=iXdsL15l1Gs" TargetMode="External"/><Relationship Id="rId6" Type="http://schemas.openxmlformats.org/officeDocument/2006/relationships/hyperlink" Target="https://www.youtube.com/watch?v=2yeOq2KUJ64" TargetMode="External"/><Relationship Id="rId7" Type="http://schemas.openxmlformats.org/officeDocument/2006/relationships/image" Target="../media/image14.png"/><Relationship Id="rId8" Type="http://schemas.openxmlformats.org/officeDocument/2006/relationships/image" Target="../media/image15.png"/><Relationship Id="rId9" Type="http://schemas.openxmlformats.org/officeDocument/2006/relationships/image" Target="../media/image16.png"/><Relationship Id="rId10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1417320"/>
            <a:ext cx="10058400" cy="2907792"/>
          </a:xfrm>
        </p:spPr>
        <p:txBody>
          <a:bodyPr>
            <a:normAutofit/>
          </a:bodyPr>
          <a:lstStyle/>
          <a:p>
            <a:r>
              <a:rPr lang="en-US" sz="5400" dirty="0"/>
              <a:t>Montessori Ivy League </a:t>
            </a:r>
            <a:br>
              <a:rPr lang="en-US" sz="5400" dirty="0"/>
            </a:br>
            <a:r>
              <a:rPr lang="en-US" sz="5400" dirty="0"/>
              <a:t>Teacher Training Program</a:t>
            </a:r>
            <a:br>
              <a:rPr lang="en-US" sz="5400" dirty="0"/>
            </a:br>
            <a:r>
              <a:rPr lang="en-US" dirty="0"/>
              <a:t/>
            </a:r>
            <a:br>
              <a:rPr lang="en-US" dirty="0"/>
            </a:br>
            <a:r>
              <a:rPr lang="en-US" sz="2800" dirty="0"/>
              <a:t>Month of October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/>
          </a:p>
          <a:p>
            <a:r>
              <a:rPr lang="en-US" dirty="0"/>
              <a:t>By </a:t>
            </a:r>
          </a:p>
          <a:p>
            <a:r>
              <a:rPr lang="en-US" dirty="0"/>
              <a:t>Montessori Ivy League Management</a:t>
            </a:r>
          </a:p>
        </p:txBody>
      </p:sp>
    </p:spTree>
    <p:extLst>
      <p:ext uri="{BB962C8B-B14F-4D97-AF65-F5344CB8AC3E}">
        <p14:creationId xmlns:p14="http://schemas.microsoft.com/office/powerpoint/2010/main" val="27302762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Peace Curriculum: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  <a:p>
            <a:r>
              <a:rPr lang="en-US" dirty="0"/>
              <a:t>In the Montessori Classroom (</a:t>
            </a:r>
            <a:r>
              <a:rPr lang="en-US" dirty="0" err="1"/>
              <a:t>Pag</a:t>
            </a:r>
            <a:r>
              <a:rPr lang="en-US" dirty="0"/>
              <a:t> # 14), </a:t>
            </a:r>
          </a:p>
          <a:p>
            <a:r>
              <a:rPr lang="en-US" dirty="0"/>
              <a:t>General Courtesy (</a:t>
            </a:r>
            <a:r>
              <a:rPr lang="en-US" dirty="0" err="1"/>
              <a:t>Pag</a:t>
            </a:r>
            <a:r>
              <a:rPr lang="en-US" dirty="0"/>
              <a:t> # 15)</a:t>
            </a:r>
          </a:p>
          <a:p>
            <a:endParaRPr lang="en-US" dirty="0"/>
          </a:p>
          <a:p>
            <a:endParaRPr lang="en-US" dirty="0"/>
          </a:p>
          <a:p>
            <a:r>
              <a:rPr lang="en-US" sz="4800" b="1" u="sng" spc="-50" dirty="0">
                <a:latin typeface="+mj-lt"/>
                <a:ea typeface="+mj-ea"/>
                <a:cs typeface="+mj-cs"/>
              </a:rPr>
              <a:t>Grace and Courtesy :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7200" dirty="0">
              <a:solidFill>
                <a:schemeClr val="dk1"/>
              </a:solidFill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100" kern="150" dirty="0">
                <a:latin typeface="Calibri" panose="020F0502020204030204" pitchFamily="34" charset="0"/>
                <a:ea typeface="SimSun" panose="02010600030101010101" pitchFamily="2" charset="-122"/>
                <a:cs typeface="F"/>
                <a:hlinkClick r:id="rId2"/>
              </a:rPr>
              <a:t>Taking turns</a:t>
            </a:r>
            <a:endParaRPr lang="en-US" sz="3100" kern="150" dirty="0">
              <a:latin typeface="Calibri" panose="020F0502020204030204" pitchFamily="34" charset="0"/>
              <a:ea typeface="SimSun" panose="02010600030101010101" pitchFamily="2" charset="-122"/>
              <a:cs typeface="F"/>
            </a:endParaRPr>
          </a:p>
          <a:p>
            <a:endParaRPr lang="en-US" sz="4800" spc="-50" dirty="0"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3005" y="2006289"/>
            <a:ext cx="2257023" cy="15101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48204" y="3501483"/>
            <a:ext cx="2367611" cy="2367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0833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History:   </a:t>
            </a:r>
            <a:r>
              <a:rPr lang="en-US" sz="3200" dirty="0"/>
              <a:t>Christopher Columbus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5" name="Content Placeholder 4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 rot="5400000">
            <a:off x="2281342" y="2074545"/>
            <a:ext cx="3026518" cy="3566160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 rot="5400000">
            <a:off x="7396409" y="2074545"/>
            <a:ext cx="3037346" cy="3566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8397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37360"/>
            <a:ext cx="10515600" cy="473659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/>
              <a:t>OCTOBER</a:t>
            </a:r>
            <a:endParaRPr lang="en-US" dirty="0"/>
          </a:p>
          <a:p>
            <a:r>
              <a:rPr lang="en-US" b="1" dirty="0"/>
              <a:t>Seasons Tree</a:t>
            </a:r>
            <a:endParaRPr lang="en-US" dirty="0"/>
          </a:p>
          <a:p>
            <a:r>
              <a:rPr lang="en-US" b="1" dirty="0"/>
              <a:t>Paul Klee's Art work</a:t>
            </a:r>
            <a:endParaRPr lang="en-US" dirty="0"/>
          </a:p>
          <a:p>
            <a:r>
              <a:rPr lang="en-US" b="1" dirty="0"/>
              <a:t>Paper Plate Continents</a:t>
            </a:r>
            <a:endParaRPr lang="en-US" dirty="0"/>
          </a:p>
          <a:p>
            <a:r>
              <a:rPr lang="en-US" b="1" dirty="0"/>
              <a:t> </a:t>
            </a:r>
            <a:endParaRPr lang="en-US" dirty="0"/>
          </a:p>
          <a:p>
            <a:r>
              <a:rPr lang="en-US" b="1" dirty="0">
                <a:hlinkClick r:id="rId2"/>
              </a:rPr>
              <a:t>Seasons Tree</a:t>
            </a:r>
            <a:endParaRPr lang="en-US" dirty="0"/>
          </a:p>
          <a:p>
            <a:r>
              <a:rPr lang="en-US" b="1" dirty="0"/>
              <a:t> </a:t>
            </a:r>
            <a:endParaRPr lang="en-US" dirty="0"/>
          </a:p>
          <a:p>
            <a:r>
              <a:rPr lang="en-US" b="1" dirty="0">
                <a:hlinkClick r:id="rId3"/>
              </a:rPr>
              <a:t>Paul Klee's Art work</a:t>
            </a:r>
            <a:endParaRPr lang="en-US" dirty="0"/>
          </a:p>
          <a:p>
            <a:r>
              <a:rPr lang="en-US" dirty="0"/>
              <a:t> </a:t>
            </a:r>
          </a:p>
          <a:p>
            <a:r>
              <a:rPr lang="en-US" b="1" dirty="0">
                <a:hlinkClick r:id="rId4"/>
              </a:rPr>
              <a:t>Paper Plate Continents</a:t>
            </a:r>
            <a:endParaRPr lang="en-US" dirty="0"/>
          </a:p>
          <a:p>
            <a:r>
              <a:rPr lang="en-US" b="1" dirty="0"/>
              <a:t> </a:t>
            </a:r>
            <a:endParaRPr lang="en-US" dirty="0"/>
          </a:p>
          <a:p>
            <a:r>
              <a:rPr lang="en-US" b="1" dirty="0"/>
              <a:t> 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888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Seasons Tree</a:t>
            </a:r>
            <a:br>
              <a:rPr lang="en-US" dirty="0"/>
            </a:br>
            <a:endParaRPr lang="en-US" dirty="0"/>
          </a:p>
        </p:txBody>
      </p:sp>
      <p:pic>
        <p:nvPicPr>
          <p:cNvPr id="1026" name="Picture 2" descr="http://2.bp.blogspot.com/-ZOcOFr2Ks-I/T1lJKG5r32I/AAAAAAAAETE/UzLeCl0Ggx4/s1600/P308021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4632" y="2351314"/>
            <a:ext cx="4167717" cy="3125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08347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Paul Klee's Art work</a:t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755" y="1846263"/>
            <a:ext cx="4746815" cy="4022725"/>
          </a:xfrm>
        </p:spPr>
      </p:pic>
    </p:spTree>
    <p:extLst>
      <p:ext uri="{BB962C8B-B14F-4D97-AF65-F5344CB8AC3E}">
        <p14:creationId xmlns:p14="http://schemas.microsoft.com/office/powerpoint/2010/main" val="18387935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Paper Plate Continents</a:t>
            </a:r>
            <a:br>
              <a:rPr lang="en-US" dirty="0"/>
            </a:br>
            <a:endParaRPr lang="en-US" dirty="0"/>
          </a:p>
        </p:txBody>
      </p:sp>
      <p:pic>
        <p:nvPicPr>
          <p:cNvPr id="2050" name="Picture 2" descr="http://1.bp.blogspot.com/-yCCzHHghd_M/TpygfC7z_LI/AAAAAAAAA-g/Jtf7odbDqfw/s1600/DSC00446+%25282%252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347" y="2519533"/>
            <a:ext cx="4465940" cy="3349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96828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Continents</a:t>
            </a:r>
          </a:p>
        </p:txBody>
      </p:sp>
      <p:pic>
        <p:nvPicPr>
          <p:cNvPr id="6" name="Content Placeholder 5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34440" y="1846263"/>
            <a:ext cx="4160520" cy="3557841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345936" y="1846263"/>
            <a:ext cx="4681728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6436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Music and Movement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Rhythm Sticks</a:t>
            </a:r>
          </a:p>
          <a:p>
            <a:r>
              <a:rPr lang="en-US" dirty="0">
                <a:hlinkClick r:id="rId2"/>
              </a:rPr>
              <a:t>https://www.youtube.com/watch?v=nLfEW3SwpdI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2950" y="2821257"/>
            <a:ext cx="3450141" cy="3450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0588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Metal Insets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Metal Insets:   </a:t>
            </a:r>
            <a:r>
              <a:rPr lang="en-US" dirty="0">
                <a:hlinkClick r:id="rId2"/>
              </a:rPr>
              <a:t>https://www.youtube.com/watch?v=_sQWUO2jT2o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6" name="Picture 2" descr="Image result for montessori metal inse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777" y="2940648"/>
            <a:ext cx="3875979" cy="257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280" y="3194011"/>
            <a:ext cx="2857500" cy="206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7476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Geometry Curriculum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Montessori Geometric Solids:  </a:t>
            </a:r>
          </a:p>
          <a:p>
            <a:r>
              <a:rPr lang="en-US" dirty="0">
                <a:hlinkClick r:id="rId2"/>
              </a:rPr>
              <a:t>https://www.youtube.com/watch?v=wBXVeLNc2dc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1452" y="3650771"/>
            <a:ext cx="3670020" cy="2218323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7630433" y="1846369"/>
            <a:ext cx="3081998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9627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 for our Children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dirty="0"/>
              <a:t>Independent Critical Thinking Kids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1.	Ability to communicate</a:t>
            </a:r>
          </a:p>
          <a:p>
            <a:r>
              <a:rPr lang="en-US" dirty="0"/>
              <a:t>a.	Various cries</a:t>
            </a:r>
          </a:p>
          <a:p>
            <a:r>
              <a:rPr lang="en-US" dirty="0"/>
              <a:t>b.	Body language and cues</a:t>
            </a:r>
          </a:p>
          <a:p>
            <a:r>
              <a:rPr lang="en-US" dirty="0"/>
              <a:t>c.	Signing</a:t>
            </a:r>
          </a:p>
          <a:p>
            <a:r>
              <a:rPr lang="en-US" dirty="0"/>
              <a:t>d.	Talking</a:t>
            </a:r>
          </a:p>
          <a:p>
            <a:r>
              <a:rPr lang="en-US" dirty="0"/>
              <a:t>e.	Questions</a:t>
            </a:r>
          </a:p>
          <a:p>
            <a:r>
              <a:rPr lang="en-US" dirty="0"/>
              <a:t>f.	Explains</a:t>
            </a:r>
          </a:p>
          <a:p>
            <a:r>
              <a:rPr lang="en-US" dirty="0"/>
              <a:t>g.	Expresses needs</a:t>
            </a:r>
          </a:p>
          <a:p>
            <a:r>
              <a:rPr lang="en-US" dirty="0"/>
              <a:t>h.	Solves simple interpersonal problems</a:t>
            </a:r>
          </a:p>
          <a:p>
            <a:r>
              <a:rPr lang="en-US" dirty="0"/>
              <a:t>2.	Imitation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93754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Orange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>
                <a:hlinkClick r:id="rId2"/>
              </a:rPr>
              <a:t>https://www.youtube.com/watch?v=eNDCAtm06JU</a:t>
            </a:r>
            <a:endParaRPr lang="en-US" dirty="0"/>
          </a:p>
          <a:p>
            <a:r>
              <a:rPr lang="en-US" dirty="0"/>
              <a:t>Color Box # 2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Color Box 2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6713" y="3365162"/>
            <a:ext cx="2247900" cy="2247900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3969" y="2166451"/>
            <a:ext cx="2401359" cy="3381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4855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Spanish curriculum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A-z (small workbook in English and Spanish)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 rot="5400000">
            <a:off x="5952744" y="1790743"/>
            <a:ext cx="4105402" cy="421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4737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Montessori Routine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Day and night, </a:t>
            </a:r>
          </a:p>
          <a:p>
            <a:r>
              <a:rPr lang="en-US" dirty="0"/>
              <a:t>Seasons, </a:t>
            </a:r>
          </a:p>
          <a:p>
            <a:r>
              <a:rPr lang="en-US" dirty="0"/>
              <a:t>Days of the week, </a:t>
            </a:r>
          </a:p>
          <a:p>
            <a:r>
              <a:rPr lang="en-US" dirty="0"/>
              <a:t>Months of the year,</a:t>
            </a:r>
          </a:p>
          <a:p>
            <a:r>
              <a:rPr lang="en-US" dirty="0"/>
              <a:t>Weather,</a:t>
            </a:r>
          </a:p>
          <a:p>
            <a:r>
              <a:rPr lang="en-US" dirty="0"/>
              <a:t>Recording the weather, </a:t>
            </a:r>
          </a:p>
          <a:p>
            <a:r>
              <a:rPr lang="en-US" dirty="0"/>
              <a:t>Holidays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20520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Montessori Principles for the Montessori School Leader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087574"/>
              </p:ext>
            </p:extLst>
          </p:nvPr>
        </p:nvGraphicFramePr>
        <p:xfrm>
          <a:off x="838200" y="2167128"/>
          <a:ext cx="10515600" cy="3813048"/>
        </p:xfrm>
        <a:graphic>
          <a:graphicData uri="http://schemas.openxmlformats.org/drawingml/2006/table">
            <a:tbl>
              <a:tblPr/>
              <a:tblGrid>
                <a:gridCol w="105156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749808"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marL="95250" marR="95250" marT="95250" marB="2857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6D7D8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6D7D8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D6D7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445566"/>
                          </a:solidFill>
                          <a:effectLst/>
                          <a:latin typeface="helvetica" panose="020B0604020202020204" pitchFamily="34" charset="0"/>
                        </a:rPr>
                        <a:t> </a:t>
                      </a:r>
                      <a:r>
                        <a:rPr lang="en-US" u="none" strike="noStrike" dirty="0">
                          <a:solidFill>
                            <a:srgbClr val="44BBFF"/>
                          </a:solidFill>
                          <a:effectLst/>
                          <a:latin typeface="helvetica" panose="020B0604020202020204" pitchFamily="34" charset="0"/>
                          <a:hlinkClick r:id="rId2"/>
                        </a:rPr>
                        <a:t>Montessori Principles for the Montessori School Leader</a:t>
                      </a:r>
                      <a:endParaRPr lang="en-US" u="none" strike="noStrike" dirty="0">
                        <a:solidFill>
                          <a:srgbClr val="44BBFF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  <a:p>
                      <a:pPr algn="ctr"/>
                      <a:endParaRPr lang="en-US" u="none" strike="noStrike" dirty="0">
                        <a:solidFill>
                          <a:srgbClr val="44BBFF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  <a:p>
                      <a:pPr algn="ctr"/>
                      <a:endParaRPr lang="en-US" u="none" strike="noStrike" dirty="0">
                        <a:solidFill>
                          <a:srgbClr val="44BBFF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  <a:p>
                      <a:pPr algn="ctr"/>
                      <a:r>
                        <a:rPr lang="en-US" dirty="0">
                          <a:solidFill>
                            <a:srgbClr val="445566"/>
                          </a:solidFill>
                          <a:effectLst/>
                          <a:latin typeface="helvetica" panose="020B0604020202020204" pitchFamily="34" charset="0"/>
                          <a:hlinkClick r:id="rId3"/>
                        </a:rPr>
                        <a:t>https://vimeo.com/ondemand/montessoriprinciples/178656618</a:t>
                      </a:r>
                      <a:endParaRPr lang="en-US" dirty="0">
                        <a:solidFill>
                          <a:srgbClr val="445566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  <a:p>
                      <a:pPr algn="ctr"/>
                      <a:endParaRPr lang="en-US" dirty="0">
                        <a:solidFill>
                          <a:srgbClr val="445566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285750" marR="285750" marT="285750" marB="285750" anchor="ctr">
                    <a:lnL w="9525" cap="flat" cmpd="sng" algn="ctr">
                      <a:solidFill>
                        <a:srgbClr val="D6D7D8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6D7D8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D7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D7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445566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285750" marR="285750" marT="285750" marB="285750" anchor="ctr">
                    <a:lnL w="9525" cap="flat" cmpd="sng" algn="ctr">
                      <a:solidFill>
                        <a:srgbClr val="D6D7D8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6D7D8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D7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D7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89095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 &amp; 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Any questions ?</a:t>
            </a:r>
          </a:p>
        </p:txBody>
      </p:sp>
    </p:spTree>
    <p:extLst>
      <p:ext uri="{BB962C8B-B14F-4D97-AF65-F5344CB8AC3E}">
        <p14:creationId xmlns:p14="http://schemas.microsoft.com/office/powerpoint/2010/main" val="4496700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Artist of the Month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Artist: Constable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127" y="2671750"/>
            <a:ext cx="3744643" cy="3107257"/>
          </a:xfrm>
          <a:prstGeom prst="rect">
            <a:avLst/>
          </a:prstGeom>
        </p:spPr>
      </p:pic>
      <p:pic>
        <p:nvPicPr>
          <p:cNvPr id="9" name="Content Placeholder 8" descr="Image result for constable download coloring pages"/>
          <p:cNvPicPr>
            <a:picLocks noGr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8040" y="2671750"/>
            <a:ext cx="2857211" cy="34000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17234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Practical Life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3822193" cy="4023360"/>
          </a:xfrm>
        </p:spPr>
        <p:txBody>
          <a:bodyPr>
            <a:normAutofit fontScale="47500" lnSpcReduction="20000"/>
          </a:bodyPr>
          <a:lstStyle/>
          <a:p>
            <a:pPr fontAlgn="t"/>
            <a:r>
              <a:rPr lang="en-US" dirty="0"/>
              <a:t>Lids and containers, Tongs, Rolling a mat, Blowing nose, Snapping, Mopping the floor, Spreading cream cheese, Sorting by colors, Grasping large/small, Puzzles, Scooping, Stringing</a:t>
            </a:r>
          </a:p>
          <a:p>
            <a:pPr fontAlgn="t"/>
            <a:r>
              <a:rPr lang="en-US" sz="2300" b="1" dirty="0"/>
              <a:t>Videos:  </a:t>
            </a:r>
          </a:p>
          <a:p>
            <a:pPr fontAlgn="t"/>
            <a:endParaRPr lang="en-US" dirty="0"/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u="sng" kern="150" dirty="0">
                <a:hlinkClick r:id="rId3"/>
              </a:rPr>
              <a:t>Click here for Unrolling a mat</a:t>
            </a:r>
            <a:endParaRPr lang="en-US" u="sng" kern="150" dirty="0"/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u="sng" kern="150" dirty="0"/>
          </a:p>
          <a:p>
            <a:pPr mar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u="sng" kern="150" dirty="0">
                <a:hlinkClick r:id="rId4"/>
              </a:rPr>
              <a:t>Click here for Rolling a mat</a:t>
            </a:r>
            <a:endParaRPr lang="en-US" u="sng" kern="150" dirty="0"/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dirty="0"/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u="sng" kern="150" dirty="0">
                <a:hlinkClick r:id="rId5"/>
              </a:rPr>
              <a:t>Click here for Snapping</a:t>
            </a:r>
            <a:endParaRPr lang="en-US" dirty="0"/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dirty="0"/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u="sng" kern="150" dirty="0">
                <a:hlinkClick r:id="rId6"/>
              </a:rPr>
              <a:t>Click here for Spreading cream cheese</a:t>
            </a:r>
            <a:endParaRPr lang="en-US" dirty="0"/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dirty="0"/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u="sng" kern="150" dirty="0">
                <a:hlinkClick r:id="rId7"/>
              </a:rPr>
              <a:t>Click here for Scooping</a:t>
            </a:r>
            <a:endParaRPr lang="en-US" dirty="0"/>
          </a:p>
          <a:p>
            <a:pPr fontAlgn="t"/>
            <a:r>
              <a:rPr lang="en-US" u="sng" dirty="0">
                <a:hlinkClick r:id="rId8"/>
              </a:rPr>
              <a:t>Click here for Tongs</a:t>
            </a:r>
            <a:endParaRPr lang="en-US" dirty="0"/>
          </a:p>
          <a:p>
            <a:pPr fontAlgn="t"/>
            <a:r>
              <a:rPr lang="en-US" u="sng" dirty="0">
                <a:hlinkClick r:id="rId9"/>
              </a:rPr>
              <a:t>Click here for Stringing</a:t>
            </a:r>
            <a:endParaRPr lang="en-US" u="sng" kern="150" dirty="0">
              <a:hlinkClick r:id="rId4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885825" algn="l"/>
              </a:tabLst>
            </a:pPr>
            <a:endParaRPr lang="en-US" dirty="0"/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885825" algn="l"/>
              </a:tabLst>
            </a:pPr>
            <a:r>
              <a:rPr lang="en-US" u="sng" kern="150" dirty="0">
                <a:hlinkClick r:id="rId10"/>
              </a:rPr>
              <a:t>Click here for Mopping the floor</a:t>
            </a:r>
            <a:endParaRPr lang="en-US" dirty="0"/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885825" algn="l"/>
              </a:tabLst>
            </a:pPr>
            <a:endParaRPr lang="en-US" dirty="0"/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885825" algn="l"/>
              </a:tabLst>
            </a:pPr>
            <a:r>
              <a:rPr lang="en-US" u="sng" kern="150" dirty="0">
                <a:hlinkClick r:id="rId11"/>
              </a:rPr>
              <a:t>Click here for Sorting by colors</a:t>
            </a:r>
            <a:endParaRPr lang="en-US" dirty="0"/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885825" algn="l"/>
              </a:tabLst>
            </a:pPr>
            <a:endParaRPr lang="en-US" u="sng" kern="150" dirty="0">
              <a:hlinkClick r:id="rId12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885825" algn="l"/>
              </a:tabLst>
            </a:pPr>
            <a:r>
              <a:rPr lang="en-US" u="sng" kern="150" dirty="0">
                <a:hlinkClick r:id="rId12"/>
              </a:rPr>
              <a:t>Click here for Scooping</a:t>
            </a:r>
            <a:endParaRPr lang="en-US" dirty="0"/>
          </a:p>
          <a:p>
            <a:r>
              <a:rPr lang="en-US" u="sng" dirty="0">
                <a:hlinkClick r:id="rId13"/>
              </a:rPr>
              <a:t>Click here for Lids and containers</a:t>
            </a:r>
            <a:endParaRPr lang="en-US" dirty="0"/>
          </a:p>
          <a:p>
            <a:pPr fontAlgn="t"/>
            <a:endParaRPr lang="en-US" dirty="0"/>
          </a:p>
        </p:txBody>
      </p:sp>
      <p:pic>
        <p:nvPicPr>
          <p:cNvPr id="20" name="Content Placeholder 19"/>
          <p:cNvPicPr>
            <a:picLocks noGrp="1" noChangeAspect="1"/>
          </p:cNvPicPr>
          <p:nvPr>
            <p:ph sz="half" idx="2"/>
          </p:nvPr>
        </p:nvPicPr>
        <p:blipFill>
          <a:blip r:embed="rId14"/>
          <a:stretch>
            <a:fillRect/>
          </a:stretch>
        </p:blipFill>
        <p:spPr>
          <a:xfrm>
            <a:off x="5698274" y="2681349"/>
            <a:ext cx="3411002" cy="2558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5532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Sensorial Curriculum: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6480" y="1911098"/>
            <a:ext cx="2466975" cy="1847850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t"/>
            <a:r>
              <a:rPr lang="en-US" dirty="0"/>
              <a:t>Brown stairs</a:t>
            </a:r>
          </a:p>
          <a:p>
            <a:pPr fontAlgn="t"/>
            <a:r>
              <a:rPr lang="en-US" dirty="0">
                <a:hlinkClick r:id="rId3"/>
              </a:rPr>
              <a:t>Click here for Brown Stairs video</a:t>
            </a:r>
            <a:endParaRPr lang="en-US" dirty="0"/>
          </a:p>
          <a:p>
            <a:pPr fontAlgn="t"/>
            <a:endParaRPr lang="en-US" dirty="0"/>
          </a:p>
          <a:p>
            <a:pPr fontAlgn="t"/>
            <a:endParaRPr lang="en-US" dirty="0"/>
          </a:p>
          <a:p>
            <a:pPr fontAlgn="t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8612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kern="150" dirty="0"/>
              <a:t>Math Curriculum</a:t>
            </a:r>
            <a:r>
              <a:rPr lang="en-US" sz="3600" kern="150" dirty="0">
                <a:latin typeface="Calibri" panose="020F0502020204030204" pitchFamily="34" charset="0"/>
                <a:ea typeface="SimSun" panose="02010600030101010101" pitchFamily="2" charset="-122"/>
                <a:cs typeface="F"/>
              </a:rPr>
              <a:t/>
            </a:r>
            <a:br>
              <a:rPr lang="en-US" sz="3600" kern="150" dirty="0">
                <a:latin typeface="Calibri" panose="020F0502020204030204" pitchFamily="34" charset="0"/>
                <a:ea typeface="SimSun" panose="02010600030101010101" pitchFamily="2" charset="-122"/>
                <a:cs typeface="F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/>
              <a:t>Concept of the numbers: 6,7,8,9,0,10</a:t>
            </a:r>
          </a:p>
          <a:p>
            <a:endParaRPr lang="en-US" sz="1600" dirty="0"/>
          </a:p>
          <a:p>
            <a:r>
              <a:rPr lang="en-US" sz="1600" dirty="0">
                <a:hlinkClick r:id="rId2"/>
              </a:rPr>
              <a:t>Click here for Math (Odd &amp; Even)</a:t>
            </a:r>
            <a:endParaRPr lang="en-US" sz="1600" dirty="0"/>
          </a:p>
          <a:p>
            <a:endParaRPr lang="en-US" sz="1600" dirty="0"/>
          </a:p>
          <a:p>
            <a:r>
              <a:rPr lang="en-US" sz="1600" dirty="0">
                <a:hlinkClick r:id="rId3"/>
              </a:rPr>
              <a:t>Click here for Math three period lessons</a:t>
            </a:r>
            <a:endParaRPr lang="en-US" sz="1600" dirty="0"/>
          </a:p>
          <a:p>
            <a:endParaRPr lang="en-US" sz="1600" dirty="0"/>
          </a:p>
          <a:p>
            <a:r>
              <a:rPr lang="en-US" sz="1600" dirty="0">
                <a:hlinkClick r:id="rId4"/>
              </a:rPr>
              <a:t>Click here for Simple addition</a:t>
            </a:r>
            <a:endParaRPr lang="en-US" sz="1600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3076" name="Picture 4" descr="Image result for math odd even montessori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156" y="4637702"/>
            <a:ext cx="1838325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 result for math addition montessor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302" y="4722591"/>
            <a:ext cx="2250495" cy="1505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56156" y="2199894"/>
            <a:ext cx="1872682" cy="2329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4425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Language Curriculum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Click on the link below for videos:</a:t>
            </a:r>
          </a:p>
          <a:p>
            <a:r>
              <a:rPr lang="en-US" dirty="0">
                <a:hlinkClick r:id="rId2"/>
              </a:rPr>
              <a:t>Concept Development, 3 period lesson</a:t>
            </a:r>
            <a:endParaRPr lang="en-US" dirty="0"/>
          </a:p>
          <a:p>
            <a:r>
              <a:rPr lang="en-US" dirty="0">
                <a:hlinkClick r:id="rId3"/>
              </a:rPr>
              <a:t>Words Around The Classroom </a:t>
            </a:r>
            <a:endParaRPr lang="en-US" dirty="0"/>
          </a:p>
          <a:p>
            <a:pPr marL="0" indent="0">
              <a:buNone/>
            </a:pPr>
            <a:r>
              <a:rPr lang="en-US" dirty="0">
                <a:hlinkClick r:id="rId4"/>
              </a:rPr>
              <a:t>Object to picture</a:t>
            </a:r>
            <a:endParaRPr lang="en-US" dirty="0"/>
          </a:p>
          <a:p>
            <a:pPr marL="0" indent="0">
              <a:buNone/>
            </a:pPr>
            <a:r>
              <a:rPr lang="en-US" dirty="0">
                <a:hlinkClick r:id="rId5"/>
              </a:rPr>
              <a:t>Matching words with Pictures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>
                <a:hlinkClick r:id="rId6"/>
              </a:rPr>
              <a:t>Matching picture with picture</a:t>
            </a:r>
            <a:endParaRPr lang="en-US" dirty="0"/>
          </a:p>
          <a:p>
            <a:pPr marL="0" indent="0">
              <a:buNone/>
            </a:pPr>
            <a:r>
              <a:rPr lang="en-US" dirty="0">
                <a:hlinkClick r:id="rId7"/>
              </a:rPr>
              <a:t>Sound Lesson</a:t>
            </a:r>
            <a:endParaRPr lang="en-US" dirty="0"/>
          </a:p>
          <a:p>
            <a:pPr marL="0" indent="0">
              <a:buNone/>
            </a:pPr>
            <a:r>
              <a:rPr lang="en-US" dirty="0">
                <a:hlinkClick r:id="rId8"/>
              </a:rPr>
              <a:t> Pink Series</a:t>
            </a:r>
            <a:endParaRPr lang="en-US" dirty="0"/>
          </a:p>
          <a:p>
            <a:pPr marL="0" indent="0">
              <a:buNone/>
            </a:pPr>
            <a:r>
              <a:rPr lang="en-US" dirty="0">
                <a:hlinkClick r:id="rId9"/>
              </a:rPr>
              <a:t>Sounds Bingo</a:t>
            </a:r>
            <a:endParaRPr lang="en-US" dirty="0"/>
          </a:p>
          <a:p>
            <a:pPr marL="0" indent="0">
              <a:buNone/>
            </a:pPr>
            <a:r>
              <a:rPr lang="en-US" dirty="0">
                <a:hlinkClick r:id="rId10"/>
              </a:rPr>
              <a:t>Matching Sand Paper Letters with objects</a:t>
            </a:r>
            <a:endParaRPr lang="en-US" dirty="0"/>
          </a:p>
          <a:p>
            <a:pPr marL="0" indent="0">
              <a:buNone/>
            </a:pPr>
            <a:r>
              <a:rPr lang="en-US" dirty="0">
                <a:hlinkClick r:id="rId11"/>
              </a:rPr>
              <a:t>Blue Series:  Initial  blends</a:t>
            </a:r>
            <a:endParaRPr lang="en-US" dirty="0"/>
          </a:p>
          <a:p>
            <a:pPr marL="0" indent="0">
              <a:buNone/>
            </a:pPr>
            <a:r>
              <a:rPr lang="en-US" dirty="0">
                <a:hlinkClick r:id="rId12"/>
              </a:rPr>
              <a:t>Green series </a:t>
            </a:r>
            <a:endParaRPr lang="en-US" dirty="0"/>
          </a:p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13"/>
          <a:stretch>
            <a:fillRect/>
          </a:stretch>
        </p:blipFill>
        <p:spPr>
          <a:xfrm>
            <a:off x="8076968" y="1845734"/>
            <a:ext cx="1885950" cy="18859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6968" y="4586514"/>
            <a:ext cx="2166544" cy="16249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052305" y="2284454"/>
            <a:ext cx="2315737" cy="2855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1190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 Sciences:  Biology, Botany &amp; Zoology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Videos</a:t>
            </a:r>
            <a:endParaRPr lang="en-US" dirty="0">
              <a:hlinkClick r:id="rId2"/>
            </a:endParaRPr>
          </a:p>
          <a:p>
            <a:endParaRPr lang="en-US" dirty="0">
              <a:hlinkClick r:id="rId2"/>
            </a:endParaRPr>
          </a:p>
          <a:p>
            <a:r>
              <a:rPr lang="en-US" dirty="0">
                <a:hlinkClick r:id="rId2"/>
              </a:rPr>
              <a:t>Sinking and floating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>
                <a:hlinkClick r:id="rId3"/>
              </a:rPr>
              <a:t>Watering seeds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035039" y="1845734"/>
            <a:ext cx="2619375" cy="1752600"/>
          </a:xfrm>
          <a:prstGeom prst="rect">
            <a:avLst/>
          </a:prstGeom>
        </p:spPr>
      </p:pic>
      <p:pic>
        <p:nvPicPr>
          <p:cNvPr id="2050" name="Picture 2" descr="Montessori Casa -Art Cultur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039" y="3964094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92482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Geography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sz="1600" dirty="0">
                <a:hlinkClick r:id="rId2"/>
              </a:rPr>
              <a:t>Solar System study</a:t>
            </a:r>
            <a:r>
              <a:rPr lang="en-US" sz="1600" dirty="0"/>
              <a:t>     </a:t>
            </a:r>
          </a:p>
          <a:p>
            <a:r>
              <a:rPr lang="en-US" sz="1600" dirty="0">
                <a:hlinkClick r:id="rId3"/>
              </a:rPr>
              <a:t>Science Lesson - Solar System</a:t>
            </a:r>
            <a:endParaRPr lang="en-US" sz="1600" dirty="0"/>
          </a:p>
          <a:p>
            <a:endParaRPr lang="en-US" sz="1600" dirty="0"/>
          </a:p>
          <a:p>
            <a:pPr marL="0" indent="0">
              <a:buNone/>
            </a:pPr>
            <a:r>
              <a:rPr lang="en-US" sz="1600" dirty="0">
                <a:hlinkClick r:id="rId4"/>
              </a:rPr>
              <a:t>Montessori Birthday Ceremony </a:t>
            </a: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r>
              <a:rPr lang="en-US" sz="1600" dirty="0">
                <a:hlinkClick r:id="rId5"/>
              </a:rPr>
              <a:t>Continent Map</a:t>
            </a:r>
            <a:endParaRPr lang="en-US" sz="1600" dirty="0"/>
          </a:p>
          <a:p>
            <a:endParaRPr lang="en-US" sz="1600" dirty="0"/>
          </a:p>
          <a:p>
            <a:r>
              <a:rPr lang="en-US" dirty="0">
                <a:hlinkClick r:id="rId6"/>
              </a:rPr>
              <a:t>The Continent Song</a:t>
            </a:r>
            <a:endParaRPr lang="en-US" dirty="0"/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Flags : </a:t>
            </a:r>
          </a:p>
          <a:p>
            <a:r>
              <a:rPr lang="en-US" dirty="0"/>
              <a:t>Dominican Republic,</a:t>
            </a:r>
          </a:p>
          <a:p>
            <a:endParaRPr lang="en-US" dirty="0"/>
          </a:p>
          <a:p>
            <a:r>
              <a:rPr lang="en-US" dirty="0"/>
              <a:t>Mexico</a:t>
            </a:r>
          </a:p>
          <a:p>
            <a:endParaRPr lang="en-US" dirty="0"/>
          </a:p>
          <a:p>
            <a:r>
              <a:rPr lang="en-US" dirty="0"/>
              <a:t>Australia  </a:t>
            </a:r>
          </a:p>
          <a:p>
            <a:endParaRPr lang="en-US" dirty="0"/>
          </a:p>
          <a:p>
            <a:r>
              <a:rPr lang="en-US" dirty="0"/>
              <a:t>Canada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70273" y="1737360"/>
            <a:ext cx="885407" cy="8854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45145" y="2776113"/>
            <a:ext cx="1025999" cy="10259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216765" y="4073524"/>
            <a:ext cx="911788" cy="45589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214188" y="4954176"/>
            <a:ext cx="923390" cy="46169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42543" y="1956816"/>
            <a:ext cx="1991347" cy="81929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693559" y="3619031"/>
            <a:ext cx="2501590" cy="1407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029465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808</TotalTime>
  <Words>384</Words>
  <Application>Microsoft Macintosh PowerPoint</Application>
  <PresentationFormat>Widescreen</PresentationFormat>
  <Paragraphs>163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Calibri</vt:lpstr>
      <vt:lpstr>Calibri Light</vt:lpstr>
      <vt:lpstr>F</vt:lpstr>
      <vt:lpstr>helvetica</vt:lpstr>
      <vt:lpstr>SimSun</vt:lpstr>
      <vt:lpstr>Retrospect</vt:lpstr>
      <vt:lpstr>Montessori Ivy League  Teacher Training Program  Month of October</vt:lpstr>
      <vt:lpstr>Goals for our Children</vt:lpstr>
      <vt:lpstr>Artist of the Month</vt:lpstr>
      <vt:lpstr>Practical Life</vt:lpstr>
      <vt:lpstr>Sensorial Curriculum:</vt:lpstr>
      <vt:lpstr>Math Curriculum </vt:lpstr>
      <vt:lpstr>Language Curriculum</vt:lpstr>
      <vt:lpstr>All Sciences:  Biology, Botany &amp; Zoology</vt:lpstr>
      <vt:lpstr>Geography</vt:lpstr>
      <vt:lpstr>Peace Curriculum:</vt:lpstr>
      <vt:lpstr>History:   Christopher Columbus </vt:lpstr>
      <vt:lpstr>Art</vt:lpstr>
      <vt:lpstr>Seasons Tree </vt:lpstr>
      <vt:lpstr>Paul Klee's Art work </vt:lpstr>
      <vt:lpstr>Paper Plate Continents </vt:lpstr>
      <vt:lpstr>Continents</vt:lpstr>
      <vt:lpstr>Music and Movement</vt:lpstr>
      <vt:lpstr>Metal Insets</vt:lpstr>
      <vt:lpstr>Geometry Curriculum</vt:lpstr>
      <vt:lpstr>Colors</vt:lpstr>
      <vt:lpstr>Spanish curriculum</vt:lpstr>
      <vt:lpstr>Montessori Routine</vt:lpstr>
      <vt:lpstr>Montessori Principles for the Montessori School Leader</vt:lpstr>
      <vt:lpstr>Q &amp; A</vt:lpstr>
    </vt:vector>
  </TitlesOfParts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Montessori Ivy League Teacher Training Program</dc:title>
  <dc:creator>shaun ajani</dc:creator>
  <cp:lastModifiedBy>shaun ajani</cp:lastModifiedBy>
  <cp:revision>93</cp:revision>
  <dcterms:created xsi:type="dcterms:W3CDTF">2016-09-03T02:09:11Z</dcterms:created>
  <dcterms:modified xsi:type="dcterms:W3CDTF">2016-10-19T19:25:18Z</dcterms:modified>
</cp:coreProperties>
</file>